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1B9D704-6D4C-4C00-82C3-EBC23FBCC500}">
  <a:tblStyle styleId="{01B9D704-6D4C-4C00-82C3-EBC23FBCC5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177800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" lvl="2" marL="361950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350" lvl="3" marL="53975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" lvl="4" marL="717550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Char char="●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Char char="○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Calibri"/>
              <a:buNone/>
            </a:pPr>
            <a:r>
              <a:rPr b="0" i="0" lang="en-US" sz="16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But they can be subclassed.</a:t>
            </a:r>
          </a:p>
        </p:txBody>
      </p:sp>
      <p:sp>
        <p:nvSpPr>
          <p:cNvPr id="175" name="Shape 175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Calibri"/>
              <a:buNone/>
            </a:pPr>
            <a:r>
              <a:rPr b="0" i="0" lang="en-US" sz="16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But they can be subclassed.</a:t>
            </a:r>
          </a:p>
        </p:txBody>
      </p:sp>
      <p:sp>
        <p:nvSpPr>
          <p:cNvPr id="194" name="Shape 194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402" name="Shape 402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hyperlink" Target="http://softuni.bg/" TargetMode="External"/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2" Type="http://schemas.openxmlformats.org/officeDocument/2006/relationships/hyperlink" Target="http://www.introprogramming.info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2" Type="http://schemas.openxmlformats.org/officeDocument/2006/relationships/hyperlink" Target="http://www.introprogramming.info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000" u="none" cap="none" strike="noStrik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descr="D:\_WORK PROJECTS\Nakov\Presentation Slides Design\STORE\Software University Foundation Logo BG and ENG black WHITOUT background CMYK.png" id="30" name="Shape 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1446212" y="49530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1446212" y="5754968"/>
            <a:ext cx="8938472" cy="6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D:\_WORK PROJECTS\Nakov\Presentation Slides Design\STORE\Software University Foundation Logo BG and ENG black WHITOUT background CMYK.png" id="34" name="Shape 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 rot="-632982">
            <a:off x="52437" y="3176455"/>
            <a:ext cx="731329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ct val="25000"/>
              <a:buFont typeface="Noto Sans Symbols"/>
              <a:buNone/>
            </a:pPr>
            <a:r>
              <a:rPr b="1" lang="en-US" sz="1000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2" y="261000"/>
            <a:ext cx="2049687" cy="66987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0" name="Shape 40">
            <a:hlinkClick r:id="rId4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1" name="Shape 41">
            <a:hlinkClick r:id="rId5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2" name="Shape 42">
            <a:hlinkClick r:id="rId6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3" name="Shape 43">
            <a:hlinkClick r:id="rId7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4" name="Shape 44">
            <a:hlinkClick r:id="rId8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5" name="Shape 45">
            <a:hlinkClick r:id="rId9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6" name="Shape 46">
            <a:hlinkClick r:id="rId10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7" name="Shape 47">
            <a:hlinkClick r:id="rId11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8" name="Shape 48">
            <a:hlinkClick r:id="rId12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esentation 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Font typeface="Calibri"/>
              <a:buNone/>
              <a:defRPr b="1" i="0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2000" u="none" cap="none" strike="noStrik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descr="D:\_WORK PROJECTS\Nakov\Presentation Slides Design\STORE\Software University Foundation Logo BG and ENG black WHITOUT background CMYK.png" id="71" name="Shape 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446212" y="49530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446212" y="5754968"/>
            <a:ext cx="8938472" cy="6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1" lvl="4" marL="2437972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5" lvl="5" marL="3047466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D:\_WORK PROJECTS\Nakov\Presentation Slides Design\STORE\Software University Foundation Logo BG and ENG black WHITOUT background CMYK.png"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1301" cy="76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estions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 rot="-632982">
            <a:off x="52437" y="3176455"/>
            <a:ext cx="731329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ct val="25000"/>
              <a:buFont typeface="Noto Sans Symbols"/>
              <a:buNone/>
            </a:pPr>
            <a:r>
              <a:rPr b="1" i="0" lang="en-US" sz="10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2" y="261000"/>
            <a:ext cx="2049687" cy="66987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>
            <a:hlinkClick r:id="rId4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2" name="Shape 82">
            <a:hlinkClick r:id="rId5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3" name="Shape 83">
            <a:hlinkClick r:id="rId6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4" name="Shape 84">
            <a:hlinkClick r:id="rId7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5" name="Shape 85">
            <a:hlinkClick r:id="rId8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6" name="Shape 86">
            <a:hlinkClick r:id="rId9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7" name="Shape 87">
            <a:hlinkClick r:id="rId10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8" name="Shape 88">
            <a:hlinkClick r:id="rId11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89" name="Shape 89">
            <a:hlinkClick r:id="rId12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888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8632" lvl="1" marL="60949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740" lvl="2" marL="914240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847" lvl="3" marL="1218987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8952" lvl="4" marL="1523733" marR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1" lvl="7" marL="2437972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hyperlink" Target="http://www.telenor.bg/" TargetMode="External"/><Relationship Id="rId11" Type="http://schemas.openxmlformats.org/officeDocument/2006/relationships/image" Target="../media/image28.png"/><Relationship Id="rId10" Type="http://schemas.openxmlformats.org/officeDocument/2006/relationships/hyperlink" Target="http://www.softwaregroup-bg.com/" TargetMode="External"/><Relationship Id="rId21" Type="http://schemas.openxmlformats.org/officeDocument/2006/relationships/image" Target="../media/image30.png"/><Relationship Id="rId13" Type="http://schemas.openxmlformats.org/officeDocument/2006/relationships/image" Target="../media/image26.png"/><Relationship Id="rId12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oftuni.bg/courses/php-basics/" TargetMode="External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4.png"/><Relationship Id="rId15" Type="http://schemas.openxmlformats.org/officeDocument/2006/relationships/image" Target="../media/image33.png"/><Relationship Id="rId14" Type="http://schemas.openxmlformats.org/officeDocument/2006/relationships/hyperlink" Target="http://www.infragistics.com/" TargetMode="External"/><Relationship Id="rId17" Type="http://schemas.openxmlformats.org/officeDocument/2006/relationships/image" Target="../media/image27.png"/><Relationship Id="rId16" Type="http://schemas.openxmlformats.org/officeDocument/2006/relationships/hyperlink" Target="http://netpeak.bg/" TargetMode="External"/><Relationship Id="rId5" Type="http://schemas.openxmlformats.org/officeDocument/2006/relationships/image" Target="../media/image22.png"/><Relationship Id="rId19" Type="http://schemas.openxmlformats.org/officeDocument/2006/relationships/image" Target="../media/image31.png"/><Relationship Id="rId6" Type="http://schemas.openxmlformats.org/officeDocument/2006/relationships/hyperlink" Target="http://xs-software.com/" TargetMode="External"/><Relationship Id="rId18" Type="http://schemas.openxmlformats.org/officeDocument/2006/relationships/hyperlink" Target="http://www.superhosting.bg/" TargetMode="External"/><Relationship Id="rId7" Type="http://schemas.openxmlformats.org/officeDocument/2006/relationships/image" Target="../media/image21.png"/><Relationship Id="rId8" Type="http://schemas.openxmlformats.org/officeDocument/2006/relationships/hyperlink" Target="http://smartit.bg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php.net/manual/" TargetMode="External"/><Relationship Id="rId9" Type="http://schemas.openxmlformats.org/officeDocument/2006/relationships/image" Target="../media/image13.png"/><Relationship Id="rId5" Type="http://schemas.openxmlformats.org/officeDocument/2006/relationships/hyperlink" Target="http://www.php.net/manual/en/cc.license.php" TargetMode="External"/><Relationship Id="rId6" Type="http://schemas.openxmlformats.org/officeDocument/2006/relationships/hyperlink" Target="http://php-uroci.devbg.org/" TargetMode="External"/><Relationship Id="rId7" Type="http://schemas.openxmlformats.org/officeDocument/2006/relationships/hyperlink" Target="http://creativecommons.org/licenses/by-nc-sa/3.0/deed.en_US" TargetMode="External"/><Relationship Id="rId8" Type="http://schemas.openxmlformats.org/officeDocument/2006/relationships/hyperlink" Target="http://creativecommons.org/licenses/by-nc-sa/4.0/" TargetMode="External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32.png"/><Relationship Id="rId12" Type="http://schemas.openxmlformats.org/officeDocument/2006/relationships/hyperlink" Target="http://www.youtube.com/SoftwareUniversity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2.png"/><Relationship Id="rId15" Type="http://schemas.openxmlformats.org/officeDocument/2006/relationships/image" Target="../media/image34.png"/><Relationship Id="rId14" Type="http://schemas.openxmlformats.org/officeDocument/2006/relationships/hyperlink" Target="http://forum.softuni.bg/" TargetMode="External"/><Relationship Id="rId17" Type="http://schemas.openxmlformats.org/officeDocument/2006/relationships/image" Target="../media/image35.png"/><Relationship Id="rId16" Type="http://schemas.openxmlformats.org/officeDocument/2006/relationships/hyperlink" Target="http://softuni.bg/" TargetMode="External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www.youtube.com/SoftwareUniversity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softuni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4037012" y="762000"/>
            <a:ext cx="7382341" cy="1171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OOP - </a:t>
            </a:r>
            <a:r>
              <a:rPr lang="en-US"/>
              <a:t>Advanced</a:t>
            </a:r>
            <a:r>
              <a:rPr b="1" i="0" lang="en-US" sz="54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4189412" y="1965298"/>
            <a:ext cx="7229941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lang="en-US"/>
              <a:t>Polymorphism - Interfaces</a:t>
            </a:r>
          </a:p>
        </p:txBody>
      </p:sp>
      <p:sp>
        <p:nvSpPr>
          <p:cNvPr id="99" name="Shape 99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100" name="Shape 100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http://softuni.bg</a:t>
            </a:r>
          </a:p>
        </p:txBody>
      </p:sp>
      <p:pic>
        <p:nvPicPr>
          <p:cNvPr id="101" name="Shape 10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983" y="2972635"/>
            <a:ext cx="2175525" cy="76116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D:\_WORK PROJECTS\Nakov\Presentation Slides Design\STORE\Software University Foundation Logo BG and ENG black WHITOUT background CMYK.png" id="102" name="Shape 102"/>
          <p:cNvPicPr preferRelativeResize="0"/>
          <p:nvPr/>
        </p:nvPicPr>
        <p:blipFill rotWithShape="1">
          <a:blip r:embed="rId6">
            <a:alphaModFix/>
          </a:blip>
          <a:srcRect b="0" l="-2033" r="-4043" t="-12099"/>
          <a:stretch/>
        </p:blipFill>
        <p:spPr>
          <a:xfrm>
            <a:off x="825157" y="1887144"/>
            <a:ext cx="2172351" cy="79569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C:\Users\bubbles\Desktop\Arrays, Strings and Objects\PHP images\PHP-Web.png" id="103" name="Shape 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3772" y="2682840"/>
            <a:ext cx="5981148" cy="384168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4" name="Shape 104"/>
          <p:cNvSpPr txBox="1"/>
          <p:nvPr>
            <p:ph idx="2" type="body"/>
          </p:nvPr>
        </p:nvSpPr>
        <p:spPr>
          <a:xfrm>
            <a:off x="760412" y="4343558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rPr>
              <a:t>SoftUni Team</a:t>
            </a:r>
          </a:p>
        </p:txBody>
      </p:sp>
      <p:sp>
        <p:nvSpPr>
          <p:cNvPr id="105" name="Shape 105"/>
          <p:cNvSpPr txBox="1"/>
          <p:nvPr>
            <p:ph idx="4" type="body"/>
          </p:nvPr>
        </p:nvSpPr>
        <p:spPr>
          <a:xfrm>
            <a:off x="760413" y="4813457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23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rPr>
              <a:t>Technical Trainers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integral part of polymorphism is the common interface.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Defining an interface is easy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Attach it to a class using the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implements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keyword</a:t>
            </a:r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</a:p>
        </p:txBody>
      </p:sp>
      <p:sp>
        <p:nvSpPr>
          <p:cNvPr id="181" name="Shape 181"/>
          <p:cNvSpPr/>
          <p:nvPr/>
        </p:nvSpPr>
        <p:spPr>
          <a:xfrm>
            <a:off x="608012" y="2438400"/>
            <a:ext cx="10744200" cy="1502701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MyInterface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// methods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82" name="Shape 182"/>
          <p:cNvSpPr/>
          <p:nvPr/>
        </p:nvSpPr>
        <p:spPr>
          <a:xfrm>
            <a:off x="608012" y="4593299"/>
            <a:ext cx="10744200" cy="1502701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MyClass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MyInterface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// methods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Interfaces can be extended like classes using the extends operator.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The class implementing the interface must use the exact same method signatures as are defined in the interface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Interfaces can have constants. </a:t>
            </a:r>
          </a:p>
          <a:p>
            <a:pPr indent="-228600" lvl="1" marL="914400">
              <a:spcBef>
                <a:spcPts val="0"/>
              </a:spcBef>
            </a:pPr>
            <a:r>
              <a:rPr lang="en-US"/>
              <a:t>Interface constants works exactly like class constants except they cannot be overridden by a class/interface that inherits them.</a:t>
            </a: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/>
              <a:t>Interface details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Methods can be defined in the interface just like in a class, except without the body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methods defined here will need to be included in any implementing classes exactly as described</a:t>
            </a:r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Interfaces Example</a:t>
            </a:r>
          </a:p>
        </p:txBody>
      </p:sp>
      <p:sp>
        <p:nvSpPr>
          <p:cNvPr id="200" name="Shape 200"/>
          <p:cNvSpPr/>
          <p:nvPr/>
        </p:nvSpPr>
        <p:spPr>
          <a:xfrm>
            <a:off x="760412" y="3962400"/>
            <a:ext cx="10744200" cy="2386789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interface MyInterface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function doThis();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function doThat();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function setName($name);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01" name="Shape 201"/>
          <p:cNvSpPr/>
          <p:nvPr/>
        </p:nvSpPr>
        <p:spPr>
          <a:xfrm>
            <a:off x="7999412" y="3657600"/>
            <a:ext cx="3429000" cy="1905000"/>
          </a:xfrm>
          <a:prstGeom prst="wedgeRoundRectCallout">
            <a:avLst>
              <a:gd fmla="val -91305" name="adj1"/>
              <a:gd fmla="val 9177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methods declared in an interface must be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07" name="Shape 20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Interfaces Valid Example</a:t>
            </a:r>
          </a:p>
        </p:txBody>
      </p:sp>
      <p:sp>
        <p:nvSpPr>
          <p:cNvPr id="208" name="Shape 208"/>
          <p:cNvSpPr/>
          <p:nvPr/>
        </p:nvSpPr>
        <p:spPr>
          <a:xfrm>
            <a:off x="755360" y="1066800"/>
            <a:ext cx="10744200" cy="5574585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MyClass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MyInterface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protected $name;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function doThis()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// code that does this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function doThat()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// code that does that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function setName($name)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$this-&gt;name = $name;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09" name="Shape 209"/>
          <p:cNvSpPr/>
          <p:nvPr/>
        </p:nvSpPr>
        <p:spPr>
          <a:xfrm>
            <a:off x="7999412" y="2971800"/>
            <a:ext cx="3429000" cy="1143000"/>
          </a:xfrm>
          <a:prstGeom prst="wedgeRoundRectCallout">
            <a:avLst>
              <a:gd fmla="val -82517" name="adj1"/>
              <a:gd fmla="val 11563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methods included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correctly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15" name="Shape 21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Interfaces Invalid Example</a:t>
            </a:r>
          </a:p>
        </p:txBody>
      </p:sp>
      <p:sp>
        <p:nvSpPr>
          <p:cNvPr id="216" name="Shape 216"/>
          <p:cNvSpPr/>
          <p:nvPr/>
        </p:nvSpPr>
        <p:spPr>
          <a:xfrm>
            <a:off x="684212" y="1219200"/>
            <a:ext cx="10744200" cy="5316053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MyClass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MyInterface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// missing doThis()!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function doThat()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// this should be public!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function setName()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// missing the name argument!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17" name="Shape 217"/>
          <p:cNvSpPr/>
          <p:nvPr/>
        </p:nvSpPr>
        <p:spPr>
          <a:xfrm>
            <a:off x="8228012" y="2209800"/>
            <a:ext cx="3429000" cy="1143000"/>
          </a:xfrm>
          <a:prstGeom prst="wedgeRoundRectCallout">
            <a:avLst>
              <a:gd fmla="val -106760" name="adj1"/>
              <a:gd fmla="val -59005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methods </a:t>
            </a:r>
            <a:r>
              <a:rPr b="0" i="0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included </a:t>
            </a:r>
            <a:r>
              <a:rPr b="0" i="0" lang="en-US" sz="3200" u="none" cap="none" strike="noStrike">
                <a:solidFill>
                  <a:srgbClr val="FBEEDC"/>
                </a:solidFill>
                <a:latin typeface="Calibri"/>
                <a:ea typeface="Calibri"/>
                <a:cs typeface="Calibri"/>
                <a:sym typeface="Calibri"/>
              </a:rPr>
              <a:t>correctly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Imagine that you have an Article class that is responsible for managing articles on your website</a:t>
            </a:r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Identify the Problem</a:t>
            </a:r>
          </a:p>
        </p:txBody>
      </p:sp>
      <p:sp>
        <p:nvSpPr>
          <p:cNvPr id="225" name="Shape 225"/>
          <p:cNvSpPr/>
          <p:nvPr/>
        </p:nvSpPr>
        <p:spPr>
          <a:xfrm>
            <a:off x="608012" y="3124200"/>
            <a:ext cx="10515600" cy="2730729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Article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$title;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$author;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$date;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$category;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Identify the Problem (2)</a:t>
            </a:r>
          </a:p>
        </p:txBody>
      </p:sp>
      <p:sp>
        <p:nvSpPr>
          <p:cNvPr id="232" name="Shape 232"/>
          <p:cNvSpPr/>
          <p:nvPr/>
        </p:nvSpPr>
        <p:spPr>
          <a:xfrm>
            <a:off x="684212" y="1818516"/>
            <a:ext cx="10439400" cy="4281923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public function  __construct($title, $author, $date, $category = 0)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$this-&gt;title = $title;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$this-&gt;author = $author;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$this-&gt;date = $date;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$this-&gt;category = $category;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Now you want to add a method to output the information into different formats, such as XML and JSON 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might be tempted to do something like this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Identify the Problem (3)</a:t>
            </a:r>
          </a:p>
        </p:txBody>
      </p:sp>
      <p:sp>
        <p:nvSpPr>
          <p:cNvPr id="240" name="Shape 240"/>
          <p:cNvSpPr/>
          <p:nvPr/>
        </p:nvSpPr>
        <p:spPr>
          <a:xfrm>
            <a:off x="684212" y="3174110"/>
            <a:ext cx="10439400" cy="3302890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Article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public function write($type)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$ret = '';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switch($type)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case 'XML':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= '&lt;article&gt;';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'&lt;title&gt;'.$this-&gt;title.'&lt;/title&gt;';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</a:p>
        </p:txBody>
      </p:sp>
      <p:sp>
        <p:nvSpPr>
          <p:cNvPr id="241" name="Shape 241"/>
          <p:cNvSpPr/>
          <p:nvPr/>
        </p:nvSpPr>
        <p:spPr>
          <a:xfrm>
            <a:off x="5942012" y="4191000"/>
            <a:ext cx="3810000" cy="1371600"/>
          </a:xfrm>
          <a:prstGeom prst="wedgeRoundRectCallout">
            <a:avLst>
              <a:gd fmla="val -89184" name="adj1"/>
              <a:gd fmla="val -3891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Using switch to determine type is ugly,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do not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do this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Identify the Problem (4)</a:t>
            </a:r>
          </a:p>
        </p:txBody>
      </p:sp>
      <p:sp>
        <p:nvSpPr>
          <p:cNvPr id="248" name="Shape 248"/>
          <p:cNvSpPr/>
          <p:nvPr/>
        </p:nvSpPr>
        <p:spPr>
          <a:xfrm>
            <a:off x="684212" y="1231774"/>
            <a:ext cx="10744200" cy="5169026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'&lt;author&gt;'.$this-&gt;author.'&lt;/author&gt;';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'&lt;date&gt;'.$this-&gt;date.'&lt;/date&gt;';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'&lt;category&gt;'.$this-&gt;category.'&lt;/category&gt;';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'&lt;/article&gt;';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break;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case 'JSON':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$array = ['article' =&gt; $this];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= json_encode($array);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break;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return $ret;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4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is kind of an ugly solution, but it works - for now 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 yourself what happens in the future, though, when we want to add more formats?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You can keep editing the class, adding more and more cases, but now you're only diluting your class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important principle of OOP is that a class should do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thing, and it should do it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well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What is the Problem with This Solution?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90413" y="1151121"/>
            <a:ext cx="11804822" cy="537388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 b="1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1" i="0" lang="en-US" sz="7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sli.do</a:t>
            </a:r>
            <a:br>
              <a:rPr b="1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#PHP</a:t>
            </a:r>
            <a:r>
              <a:rPr b="1" lang="en-US" sz="11500"/>
              <a:t>-WEB</a:t>
            </a: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Let's define a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public write()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method that accepts an Article object as an argument 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classes implementing the Writer interface will be sure to have this method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Solution: Define Your Interface</a:t>
            </a:r>
          </a:p>
        </p:txBody>
      </p:sp>
      <p:sp>
        <p:nvSpPr>
          <p:cNvPr id="263" name="Shape 263"/>
          <p:cNvSpPr/>
          <p:nvPr/>
        </p:nvSpPr>
        <p:spPr>
          <a:xfrm>
            <a:off x="608012" y="3886200"/>
            <a:ext cx="10744200" cy="1696600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interface Writer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function write(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$obj);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Solution: Create Your Implementation</a:t>
            </a:r>
          </a:p>
        </p:txBody>
      </p:sp>
      <p:sp>
        <p:nvSpPr>
          <p:cNvPr id="270" name="Shape 270"/>
          <p:cNvSpPr/>
          <p:nvPr/>
        </p:nvSpPr>
        <p:spPr>
          <a:xfrm>
            <a:off x="684212" y="1066800"/>
            <a:ext cx="10744200" cy="5574585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newXMLWriter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implements Writer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function write(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$obj)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= '&lt;article&gt;';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'&lt;title&gt;'.$obj-&gt;title.'&lt;/title&gt;';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'&lt;author&gt;'.$obj-&gt;author.'&lt;/author&gt;';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'&lt;date&gt;' . $obj-&gt;date . '&lt;/date&gt;';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'&lt;category&gt;'.$obj-&gt;category.'&lt;/category&gt;';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$ret .= '&lt;/article&gt;';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return $ret;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71" name="Shape 271"/>
          <p:cNvSpPr/>
          <p:nvPr/>
        </p:nvSpPr>
        <p:spPr>
          <a:xfrm>
            <a:off x="7999412" y="4267200"/>
            <a:ext cx="3429000" cy="1371600"/>
          </a:xfrm>
          <a:prstGeom prst="wedgeRoundRectCallout">
            <a:avLst>
              <a:gd fmla="val -47972" name="adj1"/>
              <a:gd fmla="val -74346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newXMLWriter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Writer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Now here is our </a:t>
            </a: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JSONWriter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class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of our code specific to each format is now contained within individual classes</a:t>
            </a:r>
          </a:p>
        </p:txBody>
      </p:sp>
      <p:sp>
        <p:nvSpPr>
          <p:cNvPr id="278" name="Shape 27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Solution: Create Your Implementation (2)</a:t>
            </a:r>
          </a:p>
        </p:txBody>
      </p:sp>
      <p:sp>
        <p:nvSpPr>
          <p:cNvPr id="279" name="Shape 279"/>
          <p:cNvSpPr/>
          <p:nvPr/>
        </p:nvSpPr>
        <p:spPr>
          <a:xfrm>
            <a:off x="684212" y="3229206"/>
            <a:ext cx="10744200" cy="3247794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JSONWriter implements Writer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function write(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$obj)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$array = ['article' =&gt; $obj];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return json_encode($array);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our new classes defined, it is time to revisit our Article class</a:t>
            </a:r>
          </a:p>
        </p:txBody>
      </p:sp>
      <p:sp>
        <p:nvSpPr>
          <p:cNvPr id="286" name="Shape 28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Solution: Use the implementation</a:t>
            </a:r>
          </a:p>
        </p:txBody>
      </p:sp>
      <p:sp>
        <p:nvSpPr>
          <p:cNvPr id="287" name="Shape 287"/>
          <p:cNvSpPr/>
          <p:nvPr/>
        </p:nvSpPr>
        <p:spPr>
          <a:xfrm>
            <a:off x="684212" y="2772006"/>
            <a:ext cx="10744200" cy="3247794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Article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//...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function write(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Writer</a:t>
            </a: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$writer)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return $writer-&gt;write($this);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88" name="Shape 288"/>
          <p:cNvSpPr/>
          <p:nvPr/>
        </p:nvSpPr>
        <p:spPr>
          <a:xfrm>
            <a:off x="6047797" y="2057400"/>
            <a:ext cx="3429000" cy="1371600"/>
          </a:xfrm>
          <a:prstGeom prst="wedgeRoundRectCallout">
            <a:avLst>
              <a:gd fmla="val -51003" name="adj1"/>
              <a:gd fmla="val 88533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Replace our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write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0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with the new one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factory class to grab request data and create an object</a:t>
            </a: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Solution: Obtaining a Writer</a:t>
            </a:r>
          </a:p>
        </p:txBody>
      </p:sp>
      <p:sp>
        <p:nvSpPr>
          <p:cNvPr id="296" name="Shape 296"/>
          <p:cNvSpPr/>
          <p:nvPr/>
        </p:nvSpPr>
        <p:spPr>
          <a:xfrm>
            <a:off x="684212" y="2335910"/>
            <a:ext cx="10744200" cy="4217290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Factory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function getWriter($name)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$class = $name . 'Writer';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if (class_exists($class))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  return new $class();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throw new Exception('Unsupported format');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97" name="Shape 297"/>
          <p:cNvSpPr/>
          <p:nvPr/>
        </p:nvSpPr>
        <p:spPr>
          <a:xfrm>
            <a:off x="5256212" y="1676400"/>
            <a:ext cx="4457700" cy="1116710"/>
          </a:xfrm>
          <a:prstGeom prst="wedgeRoundRectCallout">
            <a:avLst>
              <a:gd fmla="val -76737" name="adj1"/>
              <a:gd fmla="val 58896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method called without an instance of the class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03" name="Shape 30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Put It All Together</a:t>
            </a:r>
          </a:p>
        </p:txBody>
      </p:sp>
      <p:sp>
        <p:nvSpPr>
          <p:cNvPr id="304" name="Shape 304"/>
          <p:cNvSpPr/>
          <p:nvPr/>
        </p:nvSpPr>
        <p:spPr>
          <a:xfrm>
            <a:off x="684212" y="1295400"/>
            <a:ext cx="10744200" cy="5316053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$article = new Article('Polymorphism', 'Steve', time(), 0);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try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$writer = </a:t>
            </a:r>
            <a:r>
              <a:rPr b="1" i="0" lang="en-US" sz="32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Factory::getWriter</a:t>
            </a: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('JSON');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 catch (Exception $e) 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$writer = new newXMLWriter();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echo $article-&gt;write($writer);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en-US"/>
              <a:t>Interfaces</a:t>
            </a:r>
            <a:r>
              <a:rPr lang="en-US"/>
              <a:t> 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US" u="sng"/>
              <a:t>can</a:t>
            </a:r>
            <a:r>
              <a:rPr lang="en-US"/>
              <a:t> include abstract methods and constants, 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US" u="sng"/>
              <a:t>cannot</a:t>
            </a:r>
            <a:r>
              <a:rPr lang="en-US"/>
              <a:t> contain concrete methods and variables.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All the methods in the </a:t>
            </a:r>
            <a:r>
              <a:rPr b="1" lang="en-US"/>
              <a:t>interface</a:t>
            </a:r>
            <a:r>
              <a:rPr lang="en-US"/>
              <a:t> must be in the </a:t>
            </a:r>
            <a:r>
              <a:rPr lang="en-US" u="sng"/>
              <a:t>public visibility </a:t>
            </a:r>
            <a:r>
              <a:rPr lang="en-US"/>
              <a:t>scope.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-US"/>
              <a:t>A class can implement more than one interface, while it can inherit from only one abstract class.</a:t>
            </a:r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</a:t>
            </a:r>
            <a:r>
              <a:rPr lang="en-US"/>
              <a:t>bstract classes vs Interfaces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Abstract classes vs Interfaces</a:t>
            </a:r>
          </a:p>
        </p:txBody>
      </p:sp>
      <p:graphicFrame>
        <p:nvGraphicFramePr>
          <p:cNvPr id="320" name="Shape 320"/>
          <p:cNvGraphicFramePr/>
          <p:nvPr/>
        </p:nvGraphicFramePr>
        <p:xfrm>
          <a:off x="351088" y="128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{01B9D704-6D4C-4C00-82C3-EBC23FBCC500}</a:tableStyleId>
              </a:tblPr>
              <a:tblGrid>
                <a:gridCol w="2702075"/>
                <a:gridCol w="4428650"/>
                <a:gridCol w="4438400"/>
              </a:tblGrid>
              <a:tr h="6876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interface</a:t>
                      </a:r>
                    </a:p>
                  </a:txBody>
                  <a:tcPr marT="91425" marB="91425" marR="91425" marL="91425">
                    <a:solidFill>
                      <a:srgbClr val="7B4A3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</a:rPr>
                        <a:t>abstract class</a:t>
                      </a:r>
                    </a:p>
                  </a:txBody>
                  <a:tcPr marT="91425" marB="91425" marR="91425" marL="91425">
                    <a:solidFill>
                      <a:srgbClr val="663606">
                        <a:alpha val="94900"/>
                      </a:srgbClr>
                    </a:solidFill>
                  </a:tcPr>
                </a:tc>
              </a:tr>
              <a:tr h="1713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the code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abstract methods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constants</a:t>
                      </a:r>
                    </a:p>
                  </a:txBody>
                  <a:tcPr marT="91425" marB="91425" marR="91425" marL="91425">
                    <a:solidFill>
                      <a:srgbClr val="7B4A3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abstract methods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constants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concrete methods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concrete variables</a:t>
                      </a:r>
                    </a:p>
                  </a:txBody>
                  <a:tcPr marT="91425" marB="91425" marR="91425" marL="91425">
                    <a:solidFill>
                      <a:srgbClr val="663606">
                        <a:alpha val="94900"/>
                      </a:srgbClr>
                    </a:solidFill>
                  </a:tcPr>
                </a:tc>
              </a:tr>
              <a:tr h="12481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access modifiers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public</a:t>
                      </a:r>
                    </a:p>
                  </a:txBody>
                  <a:tcPr marT="91425" marB="91425" marR="91425" marL="91425">
                    <a:solidFill>
                      <a:srgbClr val="7B4A3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public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protected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- private</a:t>
                      </a:r>
                    </a:p>
                  </a:txBody>
                  <a:tcPr marT="91425" marB="91425" marR="91425" marL="91425">
                    <a:solidFill>
                      <a:srgbClr val="663606">
                        <a:alpha val="94900"/>
                      </a:srgbClr>
                    </a:solidFill>
                  </a:tcPr>
                </a:tc>
              </a:tr>
              <a:tr h="1044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number of parents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The same class can implement more than 1 interface</a:t>
                      </a:r>
                    </a:p>
                  </a:txBody>
                  <a:tcPr marT="91425" marB="91425" marR="91425" marL="91425">
                    <a:solidFill>
                      <a:srgbClr val="7B4A3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The child class can inherit only from 1 abstract class</a:t>
                      </a:r>
                    </a:p>
                  </a:txBody>
                  <a:tcPr marT="91425" marB="91425" marR="91425" marL="91425">
                    <a:solidFill>
                      <a:srgbClr val="663606">
                        <a:alpha val="949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Class could implement more than one </a:t>
            </a:r>
            <a:r>
              <a:rPr b="1" lang="en-US"/>
              <a:t>interface</a:t>
            </a:r>
          </a:p>
          <a:p>
            <a:pPr indent="-228600" lvl="0" marL="457200">
              <a:spcBef>
                <a:spcPts val="0"/>
              </a:spcBef>
            </a:pPr>
            <a:r>
              <a:rPr lang="en-US"/>
              <a:t>C</a:t>
            </a:r>
            <a:r>
              <a:rPr lang="en-US"/>
              <a:t>lass could implement two </a:t>
            </a:r>
            <a:r>
              <a:rPr b="1" lang="en-US"/>
              <a:t>interfaces</a:t>
            </a:r>
            <a:r>
              <a:rPr lang="en-US"/>
              <a:t> that specified a methods with the same name </a:t>
            </a:r>
            <a:r>
              <a:rPr lang="en-US" u="sng"/>
              <a:t>only</a:t>
            </a:r>
            <a:r>
              <a:rPr lang="en-US"/>
              <a:t> if they have the same signature.</a:t>
            </a:r>
          </a:p>
        </p:txBody>
      </p:sp>
      <p:sp>
        <p:nvSpPr>
          <p:cNvPr id="328" name="Shape 328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Multiple interfaces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Multiple Interfaces Example</a:t>
            </a:r>
          </a:p>
        </p:txBody>
      </p:sp>
      <p:sp>
        <p:nvSpPr>
          <p:cNvPr id="336" name="Shape 336"/>
          <p:cNvSpPr/>
          <p:nvPr/>
        </p:nvSpPr>
        <p:spPr>
          <a:xfrm>
            <a:off x="339775" y="1363921"/>
            <a:ext cx="10744200" cy="5161200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interface SaveData{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	public function Save{array $data};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0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interface DeleteData{</a:t>
            </a:r>
          </a:p>
          <a:p>
            <a:pPr lvl="0" rtl="0">
              <a:lnSpc>
                <a:spcPct val="10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	public function Delete{int $id};</a:t>
            </a:r>
          </a:p>
          <a:p>
            <a:pPr lvl="0" rtl="0">
              <a:lnSpc>
                <a:spcPct val="10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None/>
            </a:pPr>
            <a:r>
              <a:t/>
            </a:r>
            <a:endParaRPr b="1" i="0" sz="3200" u="none" cap="none" strike="noStrike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Classes &amp; Objects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Inheritance</a:t>
            </a:r>
          </a:p>
          <a:p>
            <a:pPr indent="-431800" lvl="0" marL="457200" rtl="0">
              <a:spcBef>
                <a:spcPts val="0"/>
              </a:spcBef>
              <a:buSzPct val="100000"/>
            </a:pPr>
            <a:r>
              <a:rPr lang="en-US" sz="3200"/>
              <a:t>Encapsulation</a:t>
            </a:r>
          </a:p>
          <a:p>
            <a:pPr indent="-431800" lvl="1" marL="914400" rtl="0">
              <a:spcBef>
                <a:spcPts val="0"/>
              </a:spcBef>
              <a:buSzPct val="100000"/>
            </a:pPr>
            <a:r>
              <a:rPr lang="en-US" sz="3200"/>
              <a:t>Visibility</a:t>
            </a:r>
            <a:r>
              <a:rPr lang="en-US"/>
              <a:t>, Getters &amp; Setters, Magic methods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Abstract Classes</a:t>
            </a: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CheckList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43" name="Shape 343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Multiple Interfaces Example</a:t>
            </a:r>
          </a:p>
        </p:txBody>
      </p:sp>
      <p:sp>
        <p:nvSpPr>
          <p:cNvPr id="344" name="Shape 344"/>
          <p:cNvSpPr/>
          <p:nvPr/>
        </p:nvSpPr>
        <p:spPr>
          <a:xfrm>
            <a:off x="339775" y="1363925"/>
            <a:ext cx="11655300" cy="5161200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72000" lIns="144000" rIns="144000" wrap="square" tIns="72000">
            <a:noAutofit/>
          </a:bodyPr>
          <a:lstStyle/>
          <a:p>
            <a:pPr lvl="0" rtl="0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class ManageData implements SaveData,DeleteData{</a:t>
            </a:r>
          </a:p>
          <a:p>
            <a:pPr lvl="0" rtl="0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public function Save(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array </a:t>
            </a: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$data) {</a:t>
            </a:r>
          </a:p>
          <a:p>
            <a:pPr lvl="0" rtl="0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//...</a:t>
            </a:r>
          </a:p>
          <a:p>
            <a:pPr lvl="0" rtl="0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indent="457200" lvl="0" marL="457200" rtl="0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public function Delete(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int $int</a:t>
            </a: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 rtl="0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//...</a:t>
            </a:r>
          </a:p>
          <a:p>
            <a:pPr lvl="0" rtl="0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0" rtl="0">
              <a:lnSpc>
                <a:spcPct val="105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buNone/>
            </a:pPr>
            <a:r>
              <a:t/>
            </a:r>
            <a:endParaRPr b="1" i="0" sz="3200" u="none" cap="none" strike="noStrike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188825" y="40350"/>
            <a:ext cx="10054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Interfaces with multi implementations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387" y="1151125"/>
            <a:ext cx="6634789" cy="55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188825" y="40350"/>
            <a:ext cx="10054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Interfaces with multi implementations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381" y="1151125"/>
            <a:ext cx="6634782" cy="55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>
            <p:ph type="title"/>
          </p:nvPr>
        </p:nvSpPr>
        <p:spPr>
          <a:xfrm>
            <a:off x="188825" y="40350"/>
            <a:ext cx="10054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Interfaces with multi implementations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299" y="1151114"/>
            <a:ext cx="6634955" cy="55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type="title"/>
          </p:nvPr>
        </p:nvSpPr>
        <p:spPr>
          <a:xfrm>
            <a:off x="188825" y="40350"/>
            <a:ext cx="10054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Interfaces with multi implementations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915" y="1151136"/>
            <a:ext cx="6634974" cy="55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OOP Fundamentals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1529384" y="6400802"/>
            <a:ext cx="10482604" cy="3517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rIns="36000" wrap="square" tIns="3600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https://softuni.bg/courses/php-basics/ </a:t>
            </a:r>
          </a:p>
        </p:txBody>
      </p:sp>
      <p:pic>
        <p:nvPicPr>
          <p:cNvPr id="389" name="Shape 38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0249" y="3996240"/>
            <a:ext cx="1726158" cy="932887"/>
          </a:xfrm>
          <a:prstGeom prst="roundRect">
            <a:avLst>
              <a:gd fmla="val 2953" name="adj"/>
            </a:avLst>
          </a:prstGeom>
          <a:noFill/>
          <a:ln>
            <a:noFill/>
          </a:ln>
        </p:spPr>
      </p:pic>
      <p:pic>
        <p:nvPicPr>
          <p:cNvPr id="390" name="Shape 39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0390" y="1255207"/>
            <a:ext cx="1752140" cy="804013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391" name="Shape 391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764" y="1255208"/>
            <a:ext cx="2093874" cy="804013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392" name="Shape 392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2764" y="5373443"/>
            <a:ext cx="3352800" cy="849557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393" name="Shape 393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8563" y="5373443"/>
            <a:ext cx="2753589" cy="849556"/>
          </a:xfrm>
          <a:prstGeom prst="roundRect">
            <a:avLst>
              <a:gd fmla="val 2953" name="adj"/>
            </a:avLst>
          </a:prstGeom>
          <a:noFill/>
          <a:ln>
            <a:noFill/>
          </a:ln>
        </p:spPr>
      </p:pic>
      <p:pic>
        <p:nvPicPr>
          <p:cNvPr id="394" name="Shape 394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33728" y="5373443"/>
            <a:ext cx="4073042" cy="849556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395" name="Shape 395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65249" y="2577353"/>
            <a:ext cx="3631158" cy="783191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396" name="Shape 396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77182" y="1391286"/>
            <a:ext cx="5993358" cy="550371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397" name="Shape 397">
            <a:hlinkClick r:id="rId20"/>
          </p:cNvPr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2764" y="2380769"/>
            <a:ext cx="1922519" cy="854925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License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b="0" i="0" lang="en-US" sz="3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 4.0 International</a:t>
            </a:r>
            <a:r>
              <a:rPr b="0" i="0" lang="en-US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license</a:t>
            </a: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24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Attribution: this work may contain portions from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PHP Manual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by The PHP Group under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CC-BY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license</a:t>
            </a:r>
          </a:p>
          <a:p>
            <a:pPr indent="-241192" lvl="1" marL="609493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PHP and MySQL Web Development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course by Telerik Academy under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CC-BY-NC-SA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license</a:t>
            </a:r>
          </a:p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7" name="Shape 40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07637" y="3281192"/>
            <a:ext cx="3170776" cy="1109380"/>
          </a:xfrm>
          <a:prstGeom prst="roundRect">
            <a:avLst>
              <a:gd fmla="val 4326" name="adj"/>
            </a:avLst>
          </a:prstGeom>
          <a:noFill/>
          <a:ln cap="flat" cmpd="sng" w="9525">
            <a:solidFill>
              <a:srgbClr val="7B4A3A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4294967295" type="title"/>
          </p:nvPr>
        </p:nvSpPr>
        <p:spPr>
          <a:xfrm>
            <a:off x="259899" y="103056"/>
            <a:ext cx="90741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Free Trainings @ Software University</a:t>
            </a:r>
          </a:p>
        </p:txBody>
      </p:sp>
      <p:sp>
        <p:nvSpPr>
          <p:cNvPr id="415" name="Shape 415"/>
          <p:cNvSpPr txBox="1"/>
          <p:nvPr>
            <p:ph idx="4294967295" type="body"/>
          </p:nvPr>
        </p:nvSpPr>
        <p:spPr>
          <a:xfrm>
            <a:off x="259899" y="1039681"/>
            <a:ext cx="9434513" cy="56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Foundation –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softuni.org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– High-Quality Education, Profession and Job for Software Developers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softuni.bg</a:t>
            </a:r>
            <a:r>
              <a:rPr b="0" i="0" lang="en-US" sz="2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@ Facebook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facebook.com/SoftwareUniversity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@ YouTube</a:t>
            </a:r>
          </a:p>
          <a:p>
            <a:pPr indent="-241193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youtube.com/SoftwareUniversity</a:t>
            </a:r>
          </a:p>
          <a:p>
            <a:pPr indent="-304747" lvl="1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University Forums –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forum.softuni.bg</a:t>
            </a:r>
          </a:p>
        </p:txBody>
      </p:sp>
      <p:pic>
        <p:nvPicPr>
          <p:cNvPr id="416" name="Shape 41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-15226" l="-5359" r="-5359" t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17" name="Shape 417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75536" y="3385124"/>
            <a:ext cx="1003034" cy="101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56544" y="4589658"/>
            <a:ext cx="1837133" cy="674417"/>
          </a:xfrm>
          <a:prstGeom prst="rect">
            <a:avLst/>
          </a:prstGeom>
          <a:noFill/>
          <a:ln cap="flat" cmpd="sng" w="25400">
            <a:solidFill>
              <a:srgbClr val="7F7F7F">
                <a:alpha val="24705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19" name="Shape 419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109334" y="5540172"/>
            <a:ext cx="970116" cy="9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 title="Software University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56544" y="1554000"/>
            <a:ext cx="1830387" cy="1566275"/>
          </a:xfrm>
          <a:prstGeom prst="rect">
            <a:avLst/>
          </a:prstGeom>
          <a:noFill/>
          <a:ln cap="flat" cmpd="sng" w="12700">
            <a:solidFill>
              <a:srgbClr val="55438F">
                <a:alpha val="69803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IDE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US"/>
              <a:t>Property type hinting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US"/>
              <a:t>Generate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Multibyte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Static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-US"/>
              <a:t>Has-a vs Is-a</a:t>
            </a:r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Repair List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304746" lvl="0" marL="30474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6250"/>
              <a:buFont typeface="Noto Sans Symbols"/>
              <a:buChar char="▪"/>
            </a:pPr>
            <a:r>
              <a:rPr lang="en-US" sz="3200"/>
              <a:t>A House </a:t>
            </a:r>
            <a:r>
              <a:rPr b="1" lang="en-US" sz="3200" u="sng"/>
              <a:t>is a</a:t>
            </a:r>
            <a:r>
              <a:rPr lang="en-US" sz="3200"/>
              <a:t> Building (inheritance)</a:t>
            </a:r>
          </a:p>
          <a:p>
            <a:pPr indent="-304746" lvl="0" marL="30474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6250"/>
              <a:buFont typeface="Noto Sans Symbols"/>
              <a:buChar char="▪"/>
            </a:pPr>
            <a:r>
              <a:rPr lang="en-US" sz="3200"/>
              <a:t>A House </a:t>
            </a:r>
            <a:r>
              <a:rPr b="1" lang="en-US" sz="3200" u="sng"/>
              <a:t>has a</a:t>
            </a:r>
            <a:r>
              <a:rPr lang="en-US" sz="3200"/>
              <a:t> Room (composition)</a:t>
            </a:r>
          </a:p>
          <a:p>
            <a:pPr indent="-304746" lvl="0" marL="30474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6250"/>
              <a:buFont typeface="Noto Sans Symbols"/>
              <a:buChar char="▪"/>
            </a:pPr>
            <a:r>
              <a:rPr lang="en-US" sz="3200"/>
              <a:t>A House </a:t>
            </a:r>
            <a:r>
              <a:rPr b="1" lang="en-US" sz="3200" u="sng"/>
              <a:t>has an</a:t>
            </a:r>
            <a:r>
              <a:rPr lang="en-US" sz="3200"/>
              <a:t> occupant (aggregation)</a:t>
            </a:r>
            <a:br>
              <a:rPr lang="en-US" sz="3200"/>
            </a:br>
          </a:p>
          <a:p>
            <a:pPr indent="-304747" lvl="0" marL="304747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rgbClr val="F3CD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/>
              <a:t>Has-a vs. Is-a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AutoNum type="arabicPeriod"/>
            </a:pPr>
            <a:r>
              <a:rPr lang="en-US" sz="3200"/>
              <a:t>Interfaces</a:t>
            </a:r>
          </a:p>
          <a:p>
            <a:pPr indent="-526996" lvl="1" marL="819096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Basic usage</a:t>
            </a:r>
          </a:p>
          <a:p>
            <a:pPr indent="-526996" lvl="1" marL="819096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Multiple interfaces</a:t>
            </a:r>
          </a:p>
          <a:p>
            <a:pPr indent="-526996" lvl="1" marL="819096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lang="en-US"/>
              <a:t>Multiple interfaces with multi implementations</a:t>
            </a:r>
          </a:p>
          <a:p>
            <a:pPr indent="-526996" lvl="1" marL="81909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http://www.graphicsfuel.com/wp-content/uploads/2012/07/books-icon-512.png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2942" y="3301530"/>
            <a:ext cx="3094311" cy="309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7097" y="1437103"/>
            <a:ext cx="2684121" cy="142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rIns="108000" wrap="square" tIns="36000">
            <a:noAutofit/>
          </a:bodyPr>
          <a:lstStyle/>
          <a:p>
            <a:pPr indent="-2412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A22E"/>
              </a:buClr>
              <a:buSzPct val="8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Abstraction</a:t>
            </a:r>
          </a:p>
          <a:p>
            <a:pPr indent="-2538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0A22E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Hide complexity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Encapsulation</a:t>
            </a:r>
          </a:p>
          <a:p>
            <a:pPr indent="-3173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Hide internal data</a:t>
            </a:r>
          </a:p>
          <a:p>
            <a:pPr indent="-304747" lvl="0" marL="3047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</a:p>
          <a:p>
            <a:pPr indent="-2411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Inherit members from parent class</a:t>
            </a:r>
          </a:p>
          <a:p>
            <a:pPr indent="-2412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0A22E"/>
              </a:buClr>
              <a:buSzPct val="80000"/>
              <a:buFont typeface="Noto Sans Symbols"/>
              <a:buChar char="▪"/>
            </a:pPr>
            <a:r>
              <a:rPr b="0" i="0" lang="en-US" sz="3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Polymorphism</a:t>
            </a:r>
          </a:p>
          <a:p>
            <a:pPr indent="-253892" lvl="1" marL="609493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0A22E"/>
              </a:buClr>
              <a:buSzPct val="800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Different functionality while sharing a common interface</a:t>
            </a:r>
          </a:p>
          <a:p>
            <a:pPr indent="-241247" lvl="0" marL="304747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0A22E"/>
              </a:buClr>
              <a:buSzPct val="8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25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ECE9E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rIns="108000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Fundamental Principles of OOP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2" type="sldNum"/>
          </p:nvPr>
        </p:nvSpPr>
        <p:spPr>
          <a:xfrm>
            <a:off x="11566412" y="6525002"/>
            <a:ext cx="428700" cy="196500"/>
          </a:xfrm>
          <a:prstGeom prst="rect">
            <a:avLst/>
          </a:prstGeom>
        </p:spPr>
        <p:txBody>
          <a:bodyPr anchorCtr="0" anchor="ctr" bIns="36000" lIns="36000" rIns="36000" wrap="square" tIns="360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Why I need a Polymorphism ?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377" y="1589800"/>
            <a:ext cx="4105950" cy="40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625176" y="57150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</a:p>
        </p:txBody>
      </p:sp>
      <p:sp>
        <p:nvSpPr>
          <p:cNvPr id="170" name="Shape 170"/>
          <p:cNvSpPr txBox="1"/>
          <p:nvPr>
            <p:ph idx="4294967295" type="sldNum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C:\Users\MadWings\Desktop\Interface.png"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099" y="1714500"/>
            <a:ext cx="6100344" cy="36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